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8" r:id="rId5"/>
    <p:sldId id="259" r:id="rId6"/>
    <p:sldId id="257" r:id="rId7"/>
    <p:sldId id="261"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D673635-FB88-4ACE-AF12-5FAB25130400}">
          <p14:sldIdLst>
            <p14:sldId id="258"/>
            <p14:sldId id="259"/>
            <p14:sldId id="257"/>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RF/SISU)" initials="M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7E0"/>
    <a:srgbClr val="005370"/>
    <a:srgbClr val="53D3FF"/>
    <a:srgbClr val="82A8C9"/>
    <a:srgbClr val="477FAF"/>
    <a:srgbClr val="5589B5"/>
    <a:srgbClr val="6996BE"/>
    <a:srgbClr val="CBF6F2"/>
    <a:srgbClr val="FFE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3792" autoAdjust="0"/>
  </p:normalViewPr>
  <p:slideViewPr>
    <p:cSldViewPr snapToGrid="0">
      <p:cViewPr varScale="1">
        <p:scale>
          <a:sx n="108" d="100"/>
          <a:sy n="108" d="100"/>
        </p:scale>
        <p:origin x="1098" y="84"/>
      </p:cViewPr>
      <p:guideLst/>
    </p:cSldViewPr>
  </p:slideViewPr>
  <p:notesTextViewPr>
    <p:cViewPr>
      <p:scale>
        <a:sx n="1" d="1"/>
        <a:sy n="1" d="1"/>
      </p:scale>
      <p:origin x="0" y="0"/>
    </p:cViewPr>
  </p:notesTextViewPr>
  <p:sorterViewPr>
    <p:cViewPr>
      <p:scale>
        <a:sx n="25" d="100"/>
        <a:sy n="25"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pic>
        <p:nvPicPr>
          <p:cNvPr id="10" name="Bildobjekt 9">
            <a:extLst>
              <a:ext uri="{FF2B5EF4-FFF2-40B4-BE49-F238E27FC236}">
                <a16:creationId xmlns:a16="http://schemas.microsoft.com/office/drawing/2014/main" id="{8095FD02-D629-4F75-B59A-9B511DE07676}"/>
              </a:ext>
            </a:extLst>
          </p:cNvPr>
          <p:cNvPicPr>
            <a:picLocks noChangeAspect="1"/>
          </p:cNvPicPr>
          <p:nvPr userDrawn="1"/>
        </p:nvPicPr>
        <p:blipFill>
          <a:blip r:embed="rId2"/>
          <a:srcRect/>
          <a:stretch/>
        </p:blipFill>
        <p:spPr>
          <a:xfrm>
            <a:off x="713590" y="4538448"/>
            <a:ext cx="1701000" cy="1595404"/>
          </a:xfrm>
          <a:prstGeom prst="rect">
            <a:avLst/>
          </a:prstGeom>
        </p:spPr>
      </p:pic>
      <p:pic>
        <p:nvPicPr>
          <p:cNvPr id="3" name="Bild 2">
            <a:extLst>
              <a:ext uri="{FF2B5EF4-FFF2-40B4-BE49-F238E27FC236}">
                <a16:creationId xmlns:a16="http://schemas.microsoft.com/office/drawing/2014/main" id="{9ECCB4F8-EAE5-4D98-B24F-8EA181030CB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604" r="32437" b="9812"/>
          <a:stretch/>
        </p:blipFill>
        <p:spPr>
          <a:xfrm>
            <a:off x="7584290" y="0"/>
            <a:ext cx="4607710" cy="6858000"/>
          </a:xfrm>
          <a:prstGeom prst="rect">
            <a:avLst/>
          </a:prstGeom>
        </p:spPr>
      </p:pic>
      <p:pic>
        <p:nvPicPr>
          <p:cNvPr id="8" name="Bild 7">
            <a:extLst>
              <a:ext uri="{FF2B5EF4-FFF2-40B4-BE49-F238E27FC236}">
                <a16:creationId xmlns:a16="http://schemas.microsoft.com/office/drawing/2014/main" id="{A48B88A3-19BD-466E-9E96-700B8E752F8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9710" b="34067"/>
          <a:stretch/>
        </p:blipFill>
        <p:spPr>
          <a:xfrm rot="10800000">
            <a:off x="9753598" y="-13061"/>
            <a:ext cx="2438402" cy="2767486"/>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Dra bilden till platshållaren eller klicka på ikonen för att lägga till den</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Dra bilden till platshållaren eller klicka på ikonen för att lägga till den</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Dra bilden till platshållaren eller klicka på ikonen för att lägga till den</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Dra bilden till platshållaren eller klicka på ikonen för att lägga till den</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Dra bilden till platshållaren eller klicka på ikonen för att lägga till den</a:t>
            </a:r>
          </a:p>
        </p:txBody>
      </p:sp>
    </p:spTree>
    <p:extLst>
      <p:ext uri="{BB962C8B-B14F-4D97-AF65-F5344CB8AC3E}">
        <p14:creationId xmlns:p14="http://schemas.microsoft.com/office/powerpoint/2010/main" val="417626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Dra bilden till platshållaren eller klicka på ikonen för att lägga till den</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
        <p:nvSpPr>
          <p:cNvPr id="7" name="Platshållare för text 7">
            <a:extLst>
              <a:ext uri="{FF2B5EF4-FFF2-40B4-BE49-F238E27FC236}">
                <a16:creationId xmlns:a16="http://schemas.microsoft.com/office/drawing/2014/main" id="{788C2069-F217-48B9-9E55-DEB771DCC33B}"/>
              </a:ext>
            </a:extLst>
          </p:cNvPr>
          <p:cNvSpPr>
            <a:spLocks noGrp="1"/>
          </p:cNvSpPr>
          <p:nvPr>
            <p:ph type="body" sz="quarter" idx="16" hasCustomPrompt="1"/>
          </p:nvPr>
        </p:nvSpPr>
        <p:spPr>
          <a:xfrm>
            <a:off x="11553212" y="169070"/>
            <a:ext cx="419483" cy="393626"/>
          </a:xfrm>
          <a:blipFill dpi="0" rotWithShape="1">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tro och avslutningsbild">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pic>
        <p:nvPicPr>
          <p:cNvPr id="10" name="Bildobjekt 9">
            <a:extLst>
              <a:ext uri="{FF2B5EF4-FFF2-40B4-BE49-F238E27FC236}">
                <a16:creationId xmlns:a16="http://schemas.microsoft.com/office/drawing/2014/main" id="{8095FD02-D629-4F75-B59A-9B511DE07676}"/>
              </a:ext>
            </a:extLst>
          </p:cNvPr>
          <p:cNvPicPr>
            <a:picLocks noChangeAspect="1"/>
          </p:cNvPicPr>
          <p:nvPr userDrawn="1"/>
        </p:nvPicPr>
        <p:blipFill>
          <a:blip r:embed="rId2"/>
          <a:srcRect/>
          <a:stretch/>
        </p:blipFill>
        <p:spPr>
          <a:xfrm>
            <a:off x="713590" y="4538448"/>
            <a:ext cx="1701000" cy="1595404"/>
          </a:xfrm>
          <a:prstGeom prst="rect">
            <a:avLst/>
          </a:prstGeom>
        </p:spPr>
      </p:pic>
      <p:pic>
        <p:nvPicPr>
          <p:cNvPr id="6" name="Bild 5">
            <a:extLst>
              <a:ext uri="{FF2B5EF4-FFF2-40B4-BE49-F238E27FC236}">
                <a16:creationId xmlns:a16="http://schemas.microsoft.com/office/drawing/2014/main" id="{224417C6-E720-4B65-A805-ED9D1A58CAE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0651"/>
          <a:stretch/>
        </p:blipFill>
        <p:spPr>
          <a:xfrm rot="5400000" flipH="1">
            <a:off x="6859503" y="1525502"/>
            <a:ext cx="6858000" cy="3806995"/>
          </a:xfrm>
          <a:prstGeom prst="rect">
            <a:avLst/>
          </a:prstGeom>
        </p:spPr>
      </p:pic>
    </p:spTree>
    <p:extLst>
      <p:ext uri="{BB962C8B-B14F-4D97-AF65-F5344CB8AC3E}">
        <p14:creationId xmlns:p14="http://schemas.microsoft.com/office/powerpoint/2010/main" val="107709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pic>
        <p:nvPicPr>
          <p:cNvPr id="25" name="Bildobjekt 24">
            <a:extLst>
              <a:ext uri="{FF2B5EF4-FFF2-40B4-BE49-F238E27FC236}">
                <a16:creationId xmlns:a16="http://schemas.microsoft.com/office/drawing/2014/main" id="{8199170D-584B-4DDB-8031-16CAFD4D50DC}"/>
              </a:ext>
            </a:extLst>
          </p:cNvPr>
          <p:cNvPicPr>
            <a:picLocks noChangeAspect="1"/>
          </p:cNvPicPr>
          <p:nvPr userDrawn="1"/>
        </p:nvPicPr>
        <p:blipFill>
          <a:blip r:embed="rId2"/>
          <a:srcRect/>
          <a:stretch/>
        </p:blipFill>
        <p:spPr>
          <a:xfrm>
            <a:off x="11553212" y="169162"/>
            <a:ext cx="419483" cy="393442"/>
          </a:xfrm>
          <a:prstGeom prst="rect">
            <a:avLst/>
          </a:prstGeom>
        </p:spPr>
      </p:pic>
      <p:grpSp>
        <p:nvGrpSpPr>
          <p:cNvPr id="6" name="Grupp 5">
            <a:extLst>
              <a:ext uri="{FF2B5EF4-FFF2-40B4-BE49-F238E27FC236}">
                <a16:creationId xmlns:a16="http://schemas.microsoft.com/office/drawing/2014/main" id="{C2A81E6C-7E11-4B70-913D-8C85731FFC53}"/>
              </a:ext>
            </a:extLst>
          </p:cNvPr>
          <p:cNvGrpSpPr/>
          <p:nvPr userDrawn="1"/>
        </p:nvGrpSpPr>
        <p:grpSpPr>
          <a:xfrm>
            <a:off x="6691178" y="-1"/>
            <a:ext cx="5500821" cy="6858000"/>
            <a:chOff x="6691178" y="-1"/>
            <a:chExt cx="5500821" cy="6858000"/>
          </a:xfrm>
        </p:grpSpPr>
        <p:pic>
          <p:nvPicPr>
            <p:cNvPr id="2" name="Bild 1">
              <a:extLst>
                <a:ext uri="{FF2B5EF4-FFF2-40B4-BE49-F238E27FC236}">
                  <a16:creationId xmlns:a16="http://schemas.microsoft.com/office/drawing/2014/main" id="{978A745C-4B85-4677-810D-8DEC5750820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4923" r="26537"/>
            <a:stretch/>
          </p:blipFill>
          <p:spPr>
            <a:xfrm rot="16200000">
              <a:off x="5599773" y="1091404"/>
              <a:ext cx="6858000" cy="4675190"/>
            </a:xfrm>
            <a:prstGeom prst="rect">
              <a:avLst/>
            </a:prstGeom>
          </p:spPr>
        </p:pic>
        <p:pic>
          <p:nvPicPr>
            <p:cNvPr id="4" name="Bild 3">
              <a:extLst>
                <a:ext uri="{FF2B5EF4-FFF2-40B4-BE49-F238E27FC236}">
                  <a16:creationId xmlns:a16="http://schemas.microsoft.com/office/drawing/2014/main" id="{C4A3E5E8-790C-4EF5-97E2-5687F9D9F4B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7581"/>
            <a:stretch/>
          </p:blipFill>
          <p:spPr>
            <a:xfrm rot="10800000">
              <a:off x="9945684" y="1936747"/>
              <a:ext cx="2246315" cy="2984501"/>
            </a:xfrm>
            <a:prstGeom prst="rect">
              <a:avLst/>
            </a:prstGeom>
          </p:spPr>
        </p:pic>
      </p:grpSp>
    </p:spTree>
    <p:extLst>
      <p:ext uri="{BB962C8B-B14F-4D97-AF65-F5344CB8AC3E}">
        <p14:creationId xmlns:p14="http://schemas.microsoft.com/office/powerpoint/2010/main" val="201666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B454495-C24C-44AF-9FB9-9B081E1D20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16" r="51074" b="2406"/>
          <a:stretch/>
        </p:blipFill>
        <p:spPr>
          <a:xfrm>
            <a:off x="6467009" y="0"/>
            <a:ext cx="5724991" cy="6858000"/>
          </a:xfrm>
          <a:prstGeom prst="rect">
            <a:avLst/>
          </a:prstGeom>
        </p:spPr>
      </p:pic>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pic>
        <p:nvPicPr>
          <p:cNvPr id="32" name="Bildobjekt 31">
            <a:extLst>
              <a:ext uri="{FF2B5EF4-FFF2-40B4-BE49-F238E27FC236}">
                <a16:creationId xmlns:a16="http://schemas.microsoft.com/office/drawing/2014/main" id="{4BEB3CB4-E8A4-480F-8941-D44EBCE1F5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3212" y="169070"/>
            <a:ext cx="419483" cy="393626"/>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6CC9451-95C5-4FF9-B559-61466DAE5A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797" r="13817" b="37702"/>
          <a:stretch/>
        </p:blipFill>
        <p:spPr>
          <a:xfrm>
            <a:off x="6654603" y="1"/>
            <a:ext cx="5537398" cy="6858000"/>
          </a:xfrm>
          <a:prstGeom prst="rect">
            <a:avLst/>
          </a:prstGeom>
        </p:spPr>
      </p:pic>
      <p:sp>
        <p:nvSpPr>
          <p:cNvPr id="2" name="Rubrik 1"/>
          <p:cNvSpPr>
            <a:spLocks noGrp="1"/>
          </p:cNvSpPr>
          <p:nvPr>
            <p:ph type="title"/>
          </p:nvPr>
        </p:nvSpPr>
        <p:spPr>
          <a:xfrm>
            <a:off x="731838" y="1016000"/>
            <a:ext cx="7731938" cy="1039377"/>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Dra bilden till platshållaren eller klicka på ikonen för att lägga till den</a:t>
            </a:r>
          </a:p>
        </p:txBody>
      </p:sp>
    </p:spTree>
    <p:extLst>
      <p:ext uri="{BB962C8B-B14F-4D97-AF65-F5344CB8AC3E}">
        <p14:creationId xmlns:p14="http://schemas.microsoft.com/office/powerpoint/2010/main" val="400604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Dra bilden till platshållaren eller klicka på ikonen för att lägga till den</a:t>
            </a:r>
          </a:p>
        </p:txBody>
      </p:sp>
    </p:spTree>
    <p:extLst>
      <p:ext uri="{BB962C8B-B14F-4D97-AF65-F5344CB8AC3E}">
        <p14:creationId xmlns:p14="http://schemas.microsoft.com/office/powerpoint/2010/main" val="41615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15" name="Bildobjekt 14" descr="En bild som visar bärbar dator&#10;&#10;Automatiskt genererad beskrivning">
            <a:extLst>
              <a:ext uri="{FF2B5EF4-FFF2-40B4-BE49-F238E27FC236}">
                <a16:creationId xmlns:a16="http://schemas.microsoft.com/office/drawing/2014/main" id="{06611780-361E-48B6-8AE2-3F98D46057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93" r="72203" b="29143"/>
          <a:stretch/>
        </p:blipFill>
        <p:spPr>
          <a:xfrm>
            <a:off x="9550251" y="0"/>
            <a:ext cx="2641749" cy="6858000"/>
          </a:xfrm>
          <a:prstGeom prst="rect">
            <a:avLst/>
          </a:prstGeom>
        </p:spPr>
      </p:pic>
    </p:spTree>
    <p:extLst>
      <p:ext uri="{BB962C8B-B14F-4D97-AF65-F5344CB8AC3E}">
        <p14:creationId xmlns:p14="http://schemas.microsoft.com/office/powerpoint/2010/main" val="311806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5" name="Bildobjekt 4">
            <a:extLst>
              <a:ext uri="{FF2B5EF4-FFF2-40B4-BE49-F238E27FC236}">
                <a16:creationId xmlns:a16="http://schemas.microsoft.com/office/drawing/2014/main" id="{993765D7-0CE7-4B33-80CE-E8DD0364AA0F}"/>
              </a:ext>
            </a:extLst>
          </p:cNvPr>
          <p:cNvPicPr>
            <a:picLocks noChangeAspect="1"/>
          </p:cNvPicPr>
          <p:nvPr userDrawn="1"/>
        </p:nvPicPr>
        <p:blipFill>
          <a:blip r:embed="rId15"/>
          <a:srcRect/>
          <a:stretch/>
        </p:blipFill>
        <p:spPr>
          <a:xfrm>
            <a:off x="11553212" y="169162"/>
            <a:ext cx="419483" cy="393442"/>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0" r:id="rId3"/>
    <p:sldLayoutId id="2147483656" r:id="rId4"/>
    <p:sldLayoutId id="2147483652" r:id="rId5"/>
    <p:sldLayoutId id="2147483659" r:id="rId6"/>
    <p:sldLayoutId id="2147483660" r:id="rId7"/>
    <p:sldLayoutId id="2147483669" r:id="rId8"/>
    <p:sldLayoutId id="2147483668" r:id="rId9"/>
    <p:sldLayoutId id="2147483667" r:id="rId10"/>
    <p:sldLayoutId id="2147483666" r:id="rId11"/>
    <p:sldLayoutId id="2147483671" r:id="rId12"/>
    <p:sldLayoutId id="2147483655" r:id="rId13"/>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äs, himmel, utomhus, person&#10;&#10;Automatiskt genererad beskrivning">
            <a:extLst>
              <a:ext uri="{FF2B5EF4-FFF2-40B4-BE49-F238E27FC236}">
                <a16:creationId xmlns:a16="http://schemas.microsoft.com/office/drawing/2014/main" id="{5E76B20E-4737-7553-5090-D13CFDF53666}"/>
              </a:ext>
            </a:extLst>
          </p:cNvPr>
          <p:cNvPicPr>
            <a:picLocks noChangeAspect="1"/>
          </p:cNvPicPr>
          <p:nvPr/>
        </p:nvPicPr>
        <p:blipFill>
          <a:blip r:embed="rId2"/>
          <a:stretch>
            <a:fillRect/>
          </a:stretch>
        </p:blipFill>
        <p:spPr>
          <a:xfrm>
            <a:off x="1720" y="0"/>
            <a:ext cx="12188560" cy="6858000"/>
          </a:xfrm>
          <a:prstGeom prst="rect">
            <a:avLst/>
          </a:prstGeom>
        </p:spPr>
      </p:pic>
      <p:sp>
        <p:nvSpPr>
          <p:cNvPr id="2" name="textruta 1">
            <a:extLst>
              <a:ext uri="{FF2B5EF4-FFF2-40B4-BE49-F238E27FC236}">
                <a16:creationId xmlns:a16="http://schemas.microsoft.com/office/drawing/2014/main" id="{0363E3E5-9EDC-EE2E-D2BF-58EF17AADF7D}"/>
              </a:ext>
            </a:extLst>
          </p:cNvPr>
          <p:cNvSpPr txBox="1"/>
          <p:nvPr/>
        </p:nvSpPr>
        <p:spPr>
          <a:xfrm>
            <a:off x="7157370" y="5215397"/>
            <a:ext cx="4851750" cy="1446550"/>
          </a:xfrm>
          <a:prstGeom prst="rect">
            <a:avLst/>
          </a:prstGeom>
          <a:noFill/>
        </p:spPr>
        <p:txBody>
          <a:bodyPr wrap="square" rtlCol="0">
            <a:spAutoFit/>
          </a:bodyPr>
          <a:lstStyle/>
          <a:p>
            <a:r>
              <a:rPr lang="sv-SE" sz="4400" dirty="0">
                <a:solidFill>
                  <a:schemeClr val="bg1"/>
                </a:solidFill>
                <a:latin typeface="Proxima Nova Black" panose="02000506030000020004" pitchFamily="50" charset="0"/>
              </a:rPr>
              <a:t>Terminsplanering: </a:t>
            </a:r>
            <a:br>
              <a:rPr lang="sv-SE" sz="4400" dirty="0">
                <a:solidFill>
                  <a:schemeClr val="bg1"/>
                </a:solidFill>
                <a:latin typeface="Proxima Nova Black" panose="02000506030000020004" pitchFamily="50" charset="0"/>
              </a:rPr>
            </a:br>
            <a:r>
              <a:rPr lang="sv-SE" sz="4400" dirty="0">
                <a:solidFill>
                  <a:schemeClr val="bg1"/>
                </a:solidFill>
                <a:latin typeface="Proxima Nova Black" panose="02000506030000020004" pitchFamily="50" charset="0"/>
              </a:rPr>
              <a:t>Veckans aktiviteter</a:t>
            </a:r>
          </a:p>
        </p:txBody>
      </p:sp>
      <p:pic>
        <p:nvPicPr>
          <p:cNvPr id="6" name="Bildobjekt 5">
            <a:extLst>
              <a:ext uri="{FF2B5EF4-FFF2-40B4-BE49-F238E27FC236}">
                <a16:creationId xmlns:a16="http://schemas.microsoft.com/office/drawing/2014/main" id="{C78FC23B-BC20-DE80-FF84-0D8C7F30357A}"/>
              </a:ext>
            </a:extLst>
          </p:cNvPr>
          <p:cNvPicPr>
            <a:picLocks noChangeAspect="1"/>
          </p:cNvPicPr>
          <p:nvPr/>
        </p:nvPicPr>
        <p:blipFill>
          <a:blip r:embed="rId3"/>
          <a:stretch>
            <a:fillRect/>
          </a:stretch>
        </p:blipFill>
        <p:spPr>
          <a:xfrm>
            <a:off x="-2620266" y="2625173"/>
            <a:ext cx="12203511" cy="4045080"/>
          </a:xfrm>
          <a:prstGeom prst="rect">
            <a:avLst/>
          </a:prstGeom>
        </p:spPr>
      </p:pic>
    </p:spTree>
    <p:extLst>
      <p:ext uri="{BB962C8B-B14F-4D97-AF65-F5344CB8AC3E}">
        <p14:creationId xmlns:p14="http://schemas.microsoft.com/office/powerpoint/2010/main" val="23318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80317FE-E506-DE1C-A377-5AED6A928859}"/>
              </a:ext>
            </a:extLst>
          </p:cNvPr>
          <p:cNvSpPr txBox="1"/>
          <p:nvPr/>
        </p:nvSpPr>
        <p:spPr>
          <a:xfrm>
            <a:off x="879609" y="327996"/>
            <a:ext cx="3914775" cy="6186309"/>
          </a:xfrm>
          <a:prstGeom prst="rect">
            <a:avLst/>
          </a:prstGeom>
          <a:noFill/>
        </p:spPr>
        <p:txBody>
          <a:bodyPr wrap="square" rtlCol="0">
            <a:spAutoFit/>
          </a:bodyPr>
          <a:lstStyle/>
          <a:p>
            <a:r>
              <a:rPr lang="sv-SE" sz="1200" b="1" i="0" dirty="0">
                <a:solidFill>
                  <a:schemeClr val="accent2"/>
                </a:solidFill>
                <a:effectLst/>
                <a:latin typeface="Proxima Nova" panose="02000506030000020004" pitchFamily="50" charset="0"/>
              </a:rPr>
              <a:t>TERMINSPLANERING MED VECKANS AKTIVITETER </a:t>
            </a:r>
          </a:p>
          <a:p>
            <a:r>
              <a:rPr lang="sv-SE" sz="1200" b="0" i="0" dirty="0">
                <a:solidFill>
                  <a:srgbClr val="000000"/>
                </a:solidFill>
                <a:effectLst/>
                <a:latin typeface="Proxima Nova" panose="02000506030000020004" pitchFamily="50" charset="0"/>
              </a:rPr>
              <a:t>Nu har vi sammanställt </a:t>
            </a:r>
            <a:r>
              <a:rPr lang="sv-SE" sz="1200" b="0" i="0" dirty="0">
                <a:effectLst/>
                <a:latin typeface="Proxima Nova" panose="02000506030000020004" pitchFamily="50" charset="0"/>
              </a:rPr>
              <a:t>en terminsplanering av veckans rörelsepauser och veckans rastaktiviteter, som baseras på rörelseförståelse och rörelseglädje, och som får barnen att vilja, våga och kunna delta i aktiviteten. </a:t>
            </a:r>
          </a:p>
          <a:p>
            <a:endParaRPr lang="sv-SE" sz="1200" dirty="0">
              <a:latin typeface="Proxima Nova" panose="02000506030000020004" pitchFamily="50" charset="0"/>
            </a:endParaRPr>
          </a:p>
          <a:p>
            <a:r>
              <a:rPr lang="sv-SE" sz="1200" b="0" i="0" dirty="0">
                <a:effectLst/>
                <a:latin typeface="Proxima Nova" panose="02000506030000020004" pitchFamily="50" charset="0"/>
              </a:rPr>
              <a:t>Använd upplägget rakt av eller ta inspiration och sammanställ ett eget upplägg på rekordsnabb tid. Ett terminsupplägg kan sedan upprepas från termin till termin.</a:t>
            </a:r>
          </a:p>
          <a:p>
            <a:endParaRPr lang="sv-SE" sz="1200" b="0" i="0" dirty="0">
              <a:effectLst/>
              <a:latin typeface="Proxima Nova" panose="02000506030000020004" pitchFamily="50" charset="0"/>
            </a:endParaRPr>
          </a:p>
          <a:p>
            <a:r>
              <a:rPr lang="sv-SE" sz="1200" b="1" i="0" dirty="0">
                <a:effectLst/>
                <a:latin typeface="Proxima Nova" panose="02000506030000020004" pitchFamily="50" charset="0"/>
              </a:rPr>
              <a:t>Våra utgångspunkter</a:t>
            </a:r>
          </a:p>
          <a:p>
            <a:pPr marL="171450" indent="-171450">
              <a:buClr>
                <a:schemeClr val="accent2"/>
              </a:buClr>
              <a:buFont typeface="Arial" panose="020B0604020202020204" pitchFamily="34" charset="0"/>
              <a:buChar char="•"/>
            </a:pPr>
            <a:r>
              <a:rPr lang="sv-SE" sz="1200" b="0" i="0" dirty="0">
                <a:effectLst/>
                <a:latin typeface="Proxima Nova" panose="02000506030000020004" pitchFamily="50" charset="0"/>
              </a:rPr>
              <a:t>Reglerna ska vara få och enkla att förstå</a:t>
            </a:r>
          </a:p>
          <a:p>
            <a:pPr marL="171450" indent="-171450">
              <a:buClr>
                <a:schemeClr val="accent2"/>
              </a:buClr>
              <a:buFont typeface="Arial" panose="020B0604020202020204" pitchFamily="34" charset="0"/>
              <a:buChar char="•"/>
            </a:pPr>
            <a:r>
              <a:rPr lang="sv-SE" sz="1200" b="0" i="0" dirty="0">
                <a:effectLst/>
                <a:latin typeface="Proxima Nova" panose="02000506030000020004" pitchFamily="50" charset="0"/>
              </a:rPr>
              <a:t>Eleverna ska kunna ansluta sig till leken när hen känner sig redo </a:t>
            </a:r>
          </a:p>
          <a:p>
            <a:pPr marL="171450" indent="-171450">
              <a:buClr>
                <a:schemeClr val="accent2"/>
              </a:buClr>
              <a:buFont typeface="Arial" panose="020B0604020202020204" pitchFamily="34" charset="0"/>
              <a:buChar char="•"/>
            </a:pPr>
            <a:r>
              <a:rPr lang="sv-SE" sz="1200" b="0" i="0" dirty="0">
                <a:effectLst/>
                <a:latin typeface="Proxima Nova" panose="02000506030000020004" pitchFamily="50" charset="0"/>
              </a:rPr>
              <a:t>Eleverna ska kunna hoppa in och hoppa ur leken när det passar eleven</a:t>
            </a:r>
          </a:p>
          <a:p>
            <a:pPr marL="171450" indent="-171450">
              <a:buClr>
                <a:schemeClr val="accent2"/>
              </a:buClr>
              <a:buFont typeface="Arial" panose="020B0604020202020204" pitchFamily="34" charset="0"/>
              <a:buChar char="•"/>
            </a:pPr>
            <a:r>
              <a:rPr lang="sv-SE" sz="1200" b="0" i="0" dirty="0">
                <a:effectLst/>
                <a:latin typeface="Proxima Nova" panose="02000506030000020004" pitchFamily="50" charset="0"/>
              </a:rPr>
              <a:t>Elever i olika åldrar skall kunna delta tillsammans</a:t>
            </a:r>
          </a:p>
          <a:p>
            <a:pPr marL="171450" indent="-171450">
              <a:buClr>
                <a:schemeClr val="accent2"/>
              </a:buClr>
              <a:buFont typeface="Arial" panose="020B0604020202020204" pitchFamily="34" charset="0"/>
              <a:buChar char="•"/>
            </a:pPr>
            <a:r>
              <a:rPr lang="sv-SE" sz="1200" dirty="0">
                <a:latin typeface="Proxima Nova" panose="02000506030000020004" pitchFamily="50" charset="0"/>
              </a:rPr>
              <a:t>Leken ska vara inkluderande och så många som möjligt ska kunna vara med samtidigt. Utan åskådareffekt! </a:t>
            </a:r>
          </a:p>
          <a:p>
            <a:pPr marL="171450" indent="-171450">
              <a:buClr>
                <a:schemeClr val="accent2"/>
              </a:buClr>
              <a:buFont typeface="Arial" panose="020B0604020202020204" pitchFamily="34" charset="0"/>
              <a:buChar char="•"/>
            </a:pPr>
            <a:r>
              <a:rPr lang="sv-SE" sz="1200" dirty="0">
                <a:latin typeface="Proxima Nova" panose="02000506030000020004" pitchFamily="50" charset="0"/>
              </a:rPr>
              <a:t>Leken ska kunna anpassas för elever som inte har samma förutsättningar</a:t>
            </a:r>
          </a:p>
          <a:p>
            <a:endParaRPr lang="sv-SE" sz="1200" b="0" i="0" dirty="0">
              <a:effectLst/>
              <a:latin typeface="Proxima Nova" panose="02000506030000020004" pitchFamily="50" charset="0"/>
            </a:endParaRPr>
          </a:p>
          <a:p>
            <a:r>
              <a:rPr lang="sv-SE" sz="1200" b="1" i="0" dirty="0">
                <a:effectLst/>
                <a:latin typeface="Proxima Nova" panose="02000506030000020004" pitchFamily="50" charset="0"/>
              </a:rPr>
              <a:t>Mer inspiration till rörelse </a:t>
            </a:r>
            <a:r>
              <a:rPr lang="sv-SE" sz="1200" b="1" i="0" dirty="0">
                <a:solidFill>
                  <a:srgbClr val="000000"/>
                </a:solidFill>
                <a:effectLst/>
                <a:latin typeface="Proxima Nova" panose="02000506030000020004" pitchFamily="50" charset="0"/>
              </a:rPr>
              <a:t>och idrott</a:t>
            </a:r>
          </a:p>
          <a:p>
            <a:pPr>
              <a:buClr>
                <a:schemeClr val="accent2"/>
              </a:buClr>
            </a:pPr>
            <a:r>
              <a:rPr lang="sv-SE" sz="1200" dirty="0">
                <a:latin typeface="Proxima Nova" panose="02000506030000020004"/>
                <a:ea typeface="Calibri" panose="020F0502020204030204" pitchFamily="34" charset="0"/>
                <a:cs typeface="Times New Roman" panose="02020603050405020304" pitchFamily="18" charset="0"/>
              </a:rPr>
              <a:t>Många</a:t>
            </a:r>
            <a:r>
              <a:rPr lang="sv-SE" sz="1200" dirty="0">
                <a:effectLst/>
                <a:latin typeface="Proxima Nova" panose="02000506030000020004"/>
                <a:ea typeface="Calibri" panose="020F0502020204030204" pitchFamily="34" charset="0"/>
                <a:cs typeface="Times New Roman" panose="02020603050405020304" pitchFamily="18" charset="0"/>
              </a:rPr>
              <a:t> idrottsförbund under Riksidrottsförbundet genomgår nu en utvecklingsresa i samarbete med Rörelsesatsning i skolan och vill inspirera skolor till mer rörelseglädje så att fler barn och unga hittar till idrotten. Ta inspiration av idrotternas initiativ på www.rf.se/inspiration.</a:t>
            </a:r>
          </a:p>
          <a:p>
            <a:pPr>
              <a:buClr>
                <a:schemeClr val="accent2"/>
              </a:buClr>
            </a:pPr>
            <a:endParaRPr lang="sv-SE" sz="1200" b="0" i="0" dirty="0">
              <a:solidFill>
                <a:srgbClr val="000000"/>
              </a:solidFill>
              <a:effectLst/>
              <a:latin typeface="Proxima Nova" panose="02000506030000020004" pitchFamily="50" charset="0"/>
            </a:endParaRPr>
          </a:p>
        </p:txBody>
      </p:sp>
      <p:sp>
        <p:nvSpPr>
          <p:cNvPr id="4" name="textruta 3">
            <a:extLst>
              <a:ext uri="{FF2B5EF4-FFF2-40B4-BE49-F238E27FC236}">
                <a16:creationId xmlns:a16="http://schemas.microsoft.com/office/drawing/2014/main" id="{C07C9BF4-3CD1-082C-C228-F440E4014C21}"/>
              </a:ext>
            </a:extLst>
          </p:cNvPr>
          <p:cNvSpPr txBox="1"/>
          <p:nvPr/>
        </p:nvSpPr>
        <p:spPr>
          <a:xfrm>
            <a:off x="6096000" y="327996"/>
            <a:ext cx="5367688" cy="6740307"/>
          </a:xfrm>
          <a:prstGeom prst="rect">
            <a:avLst/>
          </a:prstGeom>
          <a:noFill/>
        </p:spPr>
        <p:txBody>
          <a:bodyPr wrap="square" rtlCol="0">
            <a:spAutoFit/>
          </a:bodyPr>
          <a:lstStyle/>
          <a:p>
            <a:pPr algn="l"/>
            <a:r>
              <a:rPr lang="sv-SE" sz="1200" b="1" i="0" dirty="0">
                <a:solidFill>
                  <a:srgbClr val="000000"/>
                </a:solidFill>
                <a:effectLst/>
                <a:latin typeface="Proxima Nova" panose="02000506030000020004" pitchFamily="50" charset="0"/>
              </a:rPr>
              <a:t>Samverkan är vägen till framgång!</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Synka terminsplaneringen med kollegor i arbetsgruppen som gärna får bestå av; Rektor/bitr. rektor, Elevhälsa (skolsyster/kurator), Idrottslärare, fritidspersonal och pedagoger.</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Det är viktigt att </a:t>
            </a:r>
            <a:r>
              <a:rPr lang="sv-SE" sz="1200" b="0" i="0" dirty="0">
                <a:effectLst/>
                <a:latin typeface="Proxima Nova" panose="02000506030000020004" pitchFamily="50" charset="0"/>
              </a:rPr>
              <a:t>terminsplaneringen och veckans aktivitet kommuniceras till alla kolleger, till elever och gärna vårdnadshavare, så att alla kan hjälpa till att bidra till en rörelserik skoldag. Rekommenderar att ha </a:t>
            </a:r>
            <a:r>
              <a:rPr lang="sv-SE" sz="1200" dirty="0">
                <a:latin typeface="Proxima Nova" panose="02000506030000020004" pitchFamily="50" charset="0"/>
              </a:rPr>
              <a:t>G</a:t>
            </a:r>
            <a:r>
              <a:rPr lang="sv-SE" sz="1200" b="0" i="0" dirty="0">
                <a:effectLst/>
                <a:latin typeface="Proxima Nova" panose="02000506030000020004" pitchFamily="50" charset="0"/>
              </a:rPr>
              <a:t>oogle </a:t>
            </a:r>
            <a:r>
              <a:rPr lang="sv-SE" sz="1200" dirty="0" err="1">
                <a:latin typeface="Proxima Nova" panose="02000506030000020004" pitchFamily="50" charset="0"/>
              </a:rPr>
              <a:t>C</a:t>
            </a:r>
            <a:r>
              <a:rPr lang="sv-SE" sz="1200" b="0" i="0" dirty="0" err="1">
                <a:effectLst/>
                <a:latin typeface="Proxima Nova" panose="02000506030000020004" pitchFamily="50" charset="0"/>
              </a:rPr>
              <a:t>lassroom</a:t>
            </a:r>
            <a:r>
              <a:rPr lang="sv-SE" sz="1200" b="0" i="0" dirty="0">
                <a:effectLst/>
                <a:latin typeface="Proxima Nova" panose="02000506030000020004" pitchFamily="50" charset="0"/>
              </a:rPr>
              <a:t> till eleverna där de själva kan titta på vad som sker. Sociala medier kan vara en bra kanal för att nå vårdnadshavare och skapa puls kring skolan. </a:t>
            </a:r>
          </a:p>
          <a:p>
            <a:pPr marL="171450" indent="-171450" algn="l">
              <a:buClr>
                <a:schemeClr val="accent1"/>
              </a:buClr>
              <a:buFont typeface="Arial" panose="020B0604020202020204" pitchFamily="34" charset="0"/>
              <a:buChar char="•"/>
            </a:pPr>
            <a:r>
              <a:rPr lang="sv-SE" sz="1200" b="0" i="0" dirty="0">
                <a:effectLst/>
                <a:latin typeface="Proxima Nova" panose="02000506030000020004" pitchFamily="50" charset="0"/>
              </a:rPr>
              <a:t>Maila ut en push notis på fredagen eller måndagen inför veckan och berätta om veckans aktiviteter. Kanske kan ni även berätta vad som händer på idrotten och på fritids denna vecka?</a:t>
            </a:r>
          </a:p>
          <a:p>
            <a:pPr marL="171450" indent="-171450" algn="l">
              <a:buClr>
                <a:schemeClr val="accent1"/>
              </a:buClr>
              <a:buFont typeface="Arial" panose="020B0604020202020204" pitchFamily="34" charset="0"/>
              <a:buChar char="•"/>
            </a:pPr>
            <a:r>
              <a:rPr lang="sv-SE" sz="1200" b="0" i="0" dirty="0">
                <a:effectLst/>
                <a:latin typeface="Proxima Nova" panose="02000506030000020004" pitchFamily="50" charset="0"/>
              </a:rPr>
              <a:t>Ämneslärare kan tipsa om dagens rastaktivitet strax </a:t>
            </a:r>
            <a:r>
              <a:rPr lang="sv-SE" sz="1200" b="0" i="0" dirty="0">
                <a:solidFill>
                  <a:srgbClr val="000000"/>
                </a:solidFill>
                <a:effectLst/>
                <a:latin typeface="Proxima Nova" panose="02000506030000020004" pitchFamily="50" charset="0"/>
              </a:rPr>
              <a:t>före rasten.</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Schemat kan synliggöras i klassrum, kapprum och på bildskärmar eller andra strategiska platser.</a:t>
            </a:r>
          </a:p>
          <a:p>
            <a:pPr marL="171450" indent="-171450" algn="l">
              <a:buClr>
                <a:schemeClr val="accent1"/>
              </a:buClr>
              <a:buFont typeface="Arial" panose="020B0604020202020204" pitchFamily="34" charset="0"/>
              <a:buChar char="•"/>
            </a:pPr>
            <a:r>
              <a:rPr lang="sv-SE" sz="1200" b="0" i="0" dirty="0" err="1">
                <a:solidFill>
                  <a:srgbClr val="000000"/>
                </a:solidFill>
                <a:effectLst/>
                <a:latin typeface="Proxima Nova" panose="02000506030000020004" pitchFamily="50" charset="0"/>
              </a:rPr>
              <a:t>Rastpersonal</a:t>
            </a:r>
            <a:r>
              <a:rPr lang="sv-SE" sz="1200" b="0" i="0" dirty="0">
                <a:solidFill>
                  <a:srgbClr val="000000"/>
                </a:solidFill>
                <a:effectLst/>
                <a:latin typeface="Proxima Nova" panose="02000506030000020004" pitchFamily="50" charset="0"/>
              </a:rPr>
              <a:t> kan vägleda elever som hamnat utanför leken om dagens aktivitet.</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Kurator kan i sina samtal med eleverna identifiera elever som behöver extra stöd att komma in i exempelvis rastaktiviteterna som en riktad insats. </a:t>
            </a:r>
            <a:r>
              <a:rPr lang="sv-SE" sz="1200" dirty="0">
                <a:solidFill>
                  <a:srgbClr val="000000"/>
                </a:solidFill>
                <a:latin typeface="Proxima Nova" panose="02000506030000020004" pitchFamily="50" charset="0"/>
              </a:rPr>
              <a:t>E</a:t>
            </a:r>
            <a:r>
              <a:rPr lang="sv-SE" sz="1200" b="0" i="0" dirty="0">
                <a:solidFill>
                  <a:srgbClr val="000000"/>
                </a:solidFill>
                <a:effectLst/>
                <a:latin typeface="Proxima Nova" panose="02000506030000020004" pitchFamily="50" charset="0"/>
              </a:rPr>
              <a:t>n ingång vara att låta dessa elever vara med och leda en aktivitet.</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En uppföljning kring skolans samverkan kring rörelse kan vara en stående punkt på skolans APT.</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Aktiviteter kan med fördel introduceras under idrottslektionen för att spara tid vid genomförandet av rastaktiviteter.</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När eleverna skall lära sig att leda varandra i aktiviteter i Idrott och hälsa, kan själva praktiken ske på rast eller idrottsdag.</a:t>
            </a:r>
          </a:p>
          <a:p>
            <a:pPr marL="171450" indent="-171450" algn="l">
              <a:buClr>
                <a:schemeClr val="accent1"/>
              </a:buClr>
              <a:buFont typeface="Arial" panose="020B0604020202020204" pitchFamily="34" charset="0"/>
              <a:buChar char="•"/>
            </a:pPr>
            <a:r>
              <a:rPr lang="sv-SE" sz="1200" b="0" i="0" dirty="0">
                <a:solidFill>
                  <a:srgbClr val="000000"/>
                </a:solidFill>
                <a:effectLst/>
                <a:latin typeface="Proxima Nova" panose="02000506030000020004" pitchFamily="50" charset="0"/>
              </a:rPr>
              <a:t>Involvera eleverna! Fråga vilken aktivitet de vill ha, om någon vill vara med och leda en aktivitet, </a:t>
            </a:r>
            <a:r>
              <a:rPr lang="sv-SE" sz="1200" b="0" i="0" dirty="0">
                <a:effectLst/>
                <a:latin typeface="Proxima Nova" panose="02000506030000020004" pitchFamily="50" charset="0"/>
              </a:rPr>
              <a:t>vilket material de önskar och vilken föreningsidrott de vill testa. Utgå från skolans klassråd, elevråd eller bilda ett rörelseråd. </a:t>
            </a:r>
          </a:p>
          <a:p>
            <a:pPr marL="171450" indent="-171450" algn="l">
              <a:buClr>
                <a:schemeClr val="accent1"/>
              </a:buClr>
              <a:buFont typeface="Arial" panose="020B0604020202020204" pitchFamily="34" charset="0"/>
              <a:buChar char="•"/>
            </a:pPr>
            <a:r>
              <a:rPr lang="sv-SE" sz="1200" b="0" i="0" dirty="0">
                <a:effectLst/>
                <a:latin typeface="Proxima Nova" panose="02000506030000020004" pitchFamily="50" charset="0"/>
              </a:rPr>
              <a:t>Samverka med föreningslivet.</a:t>
            </a:r>
          </a:p>
          <a:p>
            <a:pPr marL="171450" indent="-171450">
              <a:buClr>
                <a:schemeClr val="accent1"/>
              </a:buClr>
              <a:buFont typeface="Arial" panose="020B0604020202020204" pitchFamily="34" charset="0"/>
              <a:buChar char="•"/>
            </a:pPr>
            <a:r>
              <a:rPr lang="sv-SE" sz="1200" dirty="0">
                <a:latin typeface="Proxima Nova" panose="02000506030000020004" pitchFamily="50" charset="0"/>
              </a:rPr>
              <a:t>S</a:t>
            </a:r>
            <a:r>
              <a:rPr lang="sv-SE" sz="1200" b="0" i="0" dirty="0">
                <a:effectLst/>
                <a:latin typeface="Proxima Nova" panose="02000506030000020004" pitchFamily="50" charset="0"/>
              </a:rPr>
              <a:t>kolan kan kostnadsfritt låna aktivitetsmaterial </a:t>
            </a:r>
            <a:r>
              <a:rPr lang="sv-SE" sz="1200" b="0" i="0" dirty="0">
                <a:solidFill>
                  <a:srgbClr val="000000"/>
                </a:solidFill>
                <a:effectLst/>
                <a:latin typeface="Proxima Nova" panose="02000506030000020004" pitchFamily="50" charset="0"/>
              </a:rPr>
              <a:t>av närmaste Fritidsbank.</a:t>
            </a:r>
          </a:p>
          <a:p>
            <a:pPr marL="171450" indent="-171450" algn="l">
              <a:buFontTx/>
              <a:buChar char="-"/>
            </a:pPr>
            <a:endParaRPr lang="sv-SE" sz="1200" b="0" i="0" dirty="0">
              <a:solidFill>
                <a:srgbClr val="000000"/>
              </a:solidFill>
              <a:effectLst/>
              <a:latin typeface="Proxima Nova" panose="02000506030000020004" pitchFamily="50" charset="0"/>
            </a:endParaRPr>
          </a:p>
        </p:txBody>
      </p:sp>
      <p:pic>
        <p:nvPicPr>
          <p:cNvPr id="5" name="Bildobjekt 4">
            <a:extLst>
              <a:ext uri="{FF2B5EF4-FFF2-40B4-BE49-F238E27FC236}">
                <a16:creationId xmlns:a16="http://schemas.microsoft.com/office/drawing/2014/main" id="{67B1ACCB-4AB4-1EF6-E9BF-1AFD2E3094B5}"/>
              </a:ext>
            </a:extLst>
          </p:cNvPr>
          <p:cNvPicPr>
            <a:picLocks noChangeAspect="1"/>
          </p:cNvPicPr>
          <p:nvPr/>
        </p:nvPicPr>
        <p:blipFill>
          <a:blip r:embed="rId2"/>
          <a:stretch>
            <a:fillRect/>
          </a:stretch>
        </p:blipFill>
        <p:spPr>
          <a:xfrm>
            <a:off x="11463688" y="147159"/>
            <a:ext cx="565721" cy="556051"/>
          </a:xfrm>
          <a:prstGeom prst="rect">
            <a:avLst/>
          </a:prstGeom>
        </p:spPr>
      </p:pic>
    </p:spTree>
    <p:extLst>
      <p:ext uri="{BB962C8B-B14F-4D97-AF65-F5344CB8AC3E}">
        <p14:creationId xmlns:p14="http://schemas.microsoft.com/office/powerpoint/2010/main" val="156878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20DDCE1-F81B-15B4-256F-3C36547E6D75}"/>
              </a:ext>
            </a:extLst>
          </p:cNvPr>
          <p:cNvGraphicFramePr>
            <a:graphicFrameLocks noGrp="1"/>
          </p:cNvGraphicFramePr>
          <p:nvPr>
            <p:extLst>
              <p:ext uri="{D42A27DB-BD31-4B8C-83A1-F6EECF244321}">
                <p14:modId xmlns:p14="http://schemas.microsoft.com/office/powerpoint/2010/main" val="1680519929"/>
              </p:ext>
            </p:extLst>
          </p:nvPr>
        </p:nvGraphicFramePr>
        <p:xfrm>
          <a:off x="496863" y="1278960"/>
          <a:ext cx="11407269" cy="5299645"/>
        </p:xfrm>
        <a:graphic>
          <a:graphicData uri="http://schemas.openxmlformats.org/drawingml/2006/table">
            <a:tbl>
              <a:tblPr>
                <a:tableStyleId>{5C22544A-7EE6-4342-B048-85BDC9FD1C3A}</a:tableStyleId>
              </a:tblPr>
              <a:tblGrid>
                <a:gridCol w="1450470">
                  <a:extLst>
                    <a:ext uri="{9D8B030D-6E8A-4147-A177-3AD203B41FA5}">
                      <a16:colId xmlns:a16="http://schemas.microsoft.com/office/drawing/2014/main" val="2489924894"/>
                    </a:ext>
                  </a:extLst>
                </a:gridCol>
                <a:gridCol w="2951926">
                  <a:extLst>
                    <a:ext uri="{9D8B030D-6E8A-4147-A177-3AD203B41FA5}">
                      <a16:colId xmlns:a16="http://schemas.microsoft.com/office/drawing/2014/main" val="2762586815"/>
                    </a:ext>
                  </a:extLst>
                </a:gridCol>
                <a:gridCol w="3195587">
                  <a:extLst>
                    <a:ext uri="{9D8B030D-6E8A-4147-A177-3AD203B41FA5}">
                      <a16:colId xmlns:a16="http://schemas.microsoft.com/office/drawing/2014/main" val="4030119701"/>
                    </a:ext>
                  </a:extLst>
                </a:gridCol>
                <a:gridCol w="3809286">
                  <a:extLst>
                    <a:ext uri="{9D8B030D-6E8A-4147-A177-3AD203B41FA5}">
                      <a16:colId xmlns:a16="http://schemas.microsoft.com/office/drawing/2014/main" val="174014180"/>
                    </a:ext>
                  </a:extLst>
                </a:gridCol>
              </a:tblGrid>
              <a:tr h="576328">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9355" marB="9355" anchor="ctr"/>
                </a:tc>
                <a:tc>
                  <a:txBody>
                    <a:bodyPr/>
                    <a:lstStyle/>
                    <a:p>
                      <a:pPr algn="ctr" fontAlgn="ctr"/>
                      <a:r>
                        <a:rPr lang="sv-SE" sz="1400" b="1" u="none" strike="noStrike" dirty="0">
                          <a:effectLst/>
                          <a:latin typeface="Proxima Nova" panose="02000506030000020004"/>
                        </a:rPr>
                        <a:t>Rörelsepaus i undervisningen</a:t>
                      </a:r>
                      <a:endParaRPr lang="sv-SE" sz="1400" b="1" i="0" u="none" strike="noStrike" dirty="0">
                        <a:solidFill>
                          <a:srgbClr val="000000"/>
                        </a:solidFill>
                        <a:effectLst/>
                        <a:latin typeface="Proxima Nova" panose="02000506030000020004"/>
                      </a:endParaRPr>
                    </a:p>
                  </a:txBody>
                  <a:tcPr marL="4677" marR="4677" marT="4677" marB="0" anchor="ctr"/>
                </a:tc>
                <a:tc>
                  <a:txBody>
                    <a:bodyPr/>
                    <a:lstStyle/>
                    <a:p>
                      <a:pPr algn="ctr" fontAlgn="ctr"/>
                      <a:r>
                        <a:rPr lang="sv-SE" sz="1400" b="1" u="none" strike="noStrike" dirty="0">
                          <a:effectLst/>
                          <a:latin typeface="Proxima Nova" panose="02000506030000020004"/>
                        </a:rPr>
                        <a:t>Rastaktiviteter </a:t>
                      </a:r>
                      <a:endParaRPr lang="sv-SE" sz="1400" b="1" i="0" u="none" strike="noStrike" dirty="0">
                        <a:solidFill>
                          <a:srgbClr val="000000"/>
                        </a:solidFill>
                        <a:effectLst/>
                        <a:latin typeface="Proxima Nova" panose="02000506030000020004"/>
                      </a:endParaRPr>
                    </a:p>
                  </a:txBody>
                  <a:tcPr marL="4677" marR="4677" marT="467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1" u="none" strike="noStrike" dirty="0">
                          <a:effectLst/>
                          <a:latin typeface="Proxima Nova" panose="02000506030000020004"/>
                        </a:rPr>
                        <a:t>Notering </a:t>
                      </a:r>
                    </a:p>
                    <a:p>
                      <a:pPr marL="0" marR="0" lvl="0" indent="0" algn="ctr" defTabSz="914400" rtl="0" eaLnBrk="1" fontAlgn="b" latinLnBrk="0" hangingPunct="1">
                        <a:lnSpc>
                          <a:spcPct val="100000"/>
                        </a:lnSpc>
                        <a:spcBef>
                          <a:spcPts val="0"/>
                        </a:spcBef>
                        <a:spcAft>
                          <a:spcPts val="0"/>
                        </a:spcAft>
                        <a:buClrTx/>
                        <a:buSzTx/>
                        <a:buFontTx/>
                        <a:buNone/>
                        <a:tabLst/>
                        <a:defRPr/>
                      </a:pPr>
                      <a:endParaRPr lang="sv-SE" sz="1400" b="1" i="0" u="none" strike="noStrike" dirty="0">
                        <a:solidFill>
                          <a:srgbClr val="000000"/>
                        </a:solidFill>
                        <a:effectLst/>
                        <a:latin typeface="Proxima Nova" panose="02000506030000020004"/>
                      </a:endParaRPr>
                    </a:p>
                  </a:txBody>
                  <a:tcPr marL="4677" marR="4677" marT="4677" marB="0" anchor="b"/>
                </a:tc>
                <a:extLst>
                  <a:ext uri="{0D108BD9-81ED-4DB2-BD59-A6C34878D82A}">
                    <a16:rowId xmlns:a16="http://schemas.microsoft.com/office/drawing/2014/main" val="1259986480"/>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b="0" i="0" u="none" strike="noStrike" dirty="0">
                          <a:solidFill>
                            <a:schemeClr val="tx1"/>
                          </a:solidFill>
                          <a:effectLst/>
                          <a:latin typeface="Proxima Nova" panose="02000506030000020004"/>
                        </a:rPr>
                        <a:t>Skatten </a:t>
                      </a: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400" b="0" i="0" u="none" strike="noStrike" kern="1200" dirty="0">
                          <a:solidFill>
                            <a:srgbClr val="000000"/>
                          </a:solidFill>
                          <a:effectLst/>
                          <a:latin typeface="Proxima Nova" panose="02000506030000020004"/>
                          <a:ea typeface="+mn-ea"/>
                          <a:cs typeface="+mn-cs"/>
                        </a:rPr>
                        <a:t>Hemliga stigen</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779446271"/>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Bokstavsrörelse</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err="1">
                          <a:solidFill>
                            <a:srgbClr val="000000"/>
                          </a:solidFill>
                          <a:effectLst/>
                          <a:latin typeface="Proxima Nova" panose="02000506030000020004"/>
                          <a:ea typeface="+mn-ea"/>
                          <a:cs typeface="+mn-cs"/>
                        </a:rPr>
                        <a:t>Rörelsebana</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71489871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Sjaldansen</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Pricka rätt</a:t>
                      </a:r>
                    </a:p>
                  </a:txBody>
                  <a:tcPr marL="4677" marR="4677" marT="4677" marB="0" anchor="ctr"/>
                </a:tc>
                <a:tc>
                  <a:txBody>
                    <a:bodyPr/>
                    <a:lstStyle/>
                    <a:p>
                      <a:pPr algn="l" fontAlgn="ct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8004558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Följa-John till musik</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Blomman</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21552653"/>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Sten-Sax-Påse</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400" b="0" i="0" u="none" strike="noStrike" kern="1200" dirty="0">
                          <a:solidFill>
                            <a:srgbClr val="000000"/>
                          </a:solidFill>
                          <a:effectLst/>
                          <a:latin typeface="Proxima Nova" panose="02000506030000020004"/>
                          <a:ea typeface="+mn-ea"/>
                          <a:cs typeface="+mn-cs"/>
                        </a:rPr>
                        <a:t>Fotboll med </a:t>
                      </a:r>
                      <a:r>
                        <a:rPr lang="sv-SE" sz="1400" b="0" i="0" u="none" strike="noStrike" kern="1200" dirty="0" err="1">
                          <a:solidFill>
                            <a:srgbClr val="000000"/>
                          </a:solidFill>
                          <a:effectLst/>
                          <a:latin typeface="Proxima Nova" panose="02000506030000020004"/>
                          <a:ea typeface="+mn-ea"/>
                          <a:cs typeface="+mn-cs"/>
                        </a:rPr>
                        <a:t>pilatesboll</a:t>
                      </a:r>
                      <a:r>
                        <a:rPr lang="sv-SE" sz="1400" b="0" i="0" u="none" strike="noStrike" kern="1200" dirty="0">
                          <a:solidFill>
                            <a:srgbClr val="000000"/>
                          </a:solidFill>
                          <a:effectLst/>
                          <a:latin typeface="Proxima Nova" panose="02000506030000020004"/>
                          <a:ea typeface="+mn-ea"/>
                          <a:cs typeface="+mn-cs"/>
                        </a:rPr>
                        <a:t> </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95800845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Raketen</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Stapla koner </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08789247"/>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Kan du…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Pannkakan </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1101003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Greppa vaden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Linjetennis</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23902060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Papperstussen</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Hoppa rep</a:t>
                      </a: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540060630"/>
                  </a:ext>
                </a:extLst>
              </a:tr>
              <a:tr h="307516">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Trollspö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Limbo </a:t>
                      </a:r>
                      <a:r>
                        <a:rPr lang="sv-SE" sz="1400" b="0" i="0" u="none" strike="noStrike" kern="1200" dirty="0" err="1">
                          <a:solidFill>
                            <a:srgbClr val="000000"/>
                          </a:solidFill>
                          <a:effectLst/>
                          <a:latin typeface="Proxima Nova" panose="02000506030000020004"/>
                          <a:ea typeface="+mn-ea"/>
                          <a:cs typeface="+mn-cs"/>
                        </a:rPr>
                        <a:t>flex</a:t>
                      </a: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02353303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Byt riktning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Volley-handboll</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694811577"/>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err="1">
                          <a:solidFill>
                            <a:schemeClr val="tx1"/>
                          </a:solidFill>
                          <a:effectLst/>
                          <a:latin typeface="Proxima Nova" panose="02000506030000020004"/>
                        </a:rPr>
                        <a:t>Hurray</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err="1">
                          <a:solidFill>
                            <a:srgbClr val="000000"/>
                          </a:solidFill>
                          <a:effectLst/>
                          <a:latin typeface="Proxima Nova" panose="02000506030000020004"/>
                          <a:ea typeface="+mn-ea"/>
                          <a:cs typeface="+mn-cs"/>
                        </a:rPr>
                        <a:t>Doppboll-Flex</a:t>
                      </a: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33749675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Sten-Sax-Påse i grupp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Kastskoj</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653733385"/>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1-2-3</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Innebandy-</a:t>
                      </a:r>
                      <a:r>
                        <a:rPr lang="sv-SE" sz="1400" b="0" i="0" u="none" strike="noStrike" kern="1200" dirty="0" err="1">
                          <a:solidFill>
                            <a:srgbClr val="000000"/>
                          </a:solidFill>
                          <a:effectLst/>
                          <a:latin typeface="Proxima Nova" panose="02000506030000020004"/>
                          <a:ea typeface="+mn-ea"/>
                          <a:cs typeface="+mn-cs"/>
                        </a:rPr>
                        <a:t>Flex</a:t>
                      </a: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42273749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Ordet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Blixtboll</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213230313"/>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Spegeln</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Välta kon </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790194810"/>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u="none" strike="noStrike" dirty="0">
                          <a:solidFill>
                            <a:schemeClr val="tx1"/>
                          </a:solidFill>
                          <a:effectLst/>
                          <a:latin typeface="Proxima Nova" panose="02000506030000020004"/>
                        </a:rPr>
                        <a:t>Skicka stampet </a:t>
                      </a: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r>
                        <a:rPr lang="sv-SE" sz="1400" b="0" i="0" u="none" strike="noStrike" kern="1200" dirty="0">
                          <a:solidFill>
                            <a:srgbClr val="000000"/>
                          </a:solidFill>
                          <a:effectLst/>
                          <a:latin typeface="Proxima Nova" panose="02000506030000020004"/>
                          <a:ea typeface="+mn-ea"/>
                          <a:cs typeface="+mn-cs"/>
                        </a:rPr>
                        <a:t>Rullboll </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78241825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r>
                        <a:rPr lang="sv-SE" sz="1400" b="0" i="0" u="none" strike="noStrike" dirty="0">
                          <a:solidFill>
                            <a:schemeClr val="tx1"/>
                          </a:solidFill>
                          <a:effectLst/>
                          <a:latin typeface="Proxima Nova" panose="02000506030000020004"/>
                        </a:rPr>
                        <a:t>Snabbt!</a:t>
                      </a: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400" b="0" i="0" u="none" strike="noStrike" kern="1200" dirty="0">
                          <a:solidFill>
                            <a:srgbClr val="000000"/>
                          </a:solidFill>
                          <a:effectLst/>
                          <a:latin typeface="Proxima Nova" panose="02000506030000020004"/>
                          <a:ea typeface="+mn-ea"/>
                          <a:cs typeface="+mn-cs"/>
                        </a:rPr>
                        <a:t>Djungelkull</a:t>
                      </a: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126771071"/>
                  </a:ext>
                </a:extLst>
              </a:tr>
            </a:tbl>
          </a:graphicData>
        </a:graphic>
      </p:graphicFrame>
      <p:sp>
        <p:nvSpPr>
          <p:cNvPr id="4" name="textruta 3">
            <a:extLst>
              <a:ext uri="{FF2B5EF4-FFF2-40B4-BE49-F238E27FC236}">
                <a16:creationId xmlns:a16="http://schemas.microsoft.com/office/drawing/2014/main" id="{F7ACFC60-1C86-5C19-5E9A-4DC10C6E97F4}"/>
              </a:ext>
            </a:extLst>
          </p:cNvPr>
          <p:cNvSpPr txBox="1"/>
          <p:nvPr/>
        </p:nvSpPr>
        <p:spPr>
          <a:xfrm>
            <a:off x="3670125" y="469738"/>
            <a:ext cx="4851750" cy="584775"/>
          </a:xfrm>
          <a:prstGeom prst="rect">
            <a:avLst/>
          </a:prstGeom>
          <a:noFill/>
        </p:spPr>
        <p:txBody>
          <a:bodyPr wrap="square" rtlCol="0">
            <a:spAutoFit/>
          </a:bodyPr>
          <a:lstStyle/>
          <a:p>
            <a:pPr algn="ctr"/>
            <a:r>
              <a:rPr lang="sv-SE" sz="3200" dirty="0">
                <a:latin typeface="Proxima Nova Black" panose="02000506030000020004" pitchFamily="50" charset="0"/>
              </a:rPr>
              <a:t>TERMINSPLANERING</a:t>
            </a:r>
          </a:p>
        </p:txBody>
      </p:sp>
      <p:pic>
        <p:nvPicPr>
          <p:cNvPr id="2" name="Bildobjekt 1">
            <a:extLst>
              <a:ext uri="{FF2B5EF4-FFF2-40B4-BE49-F238E27FC236}">
                <a16:creationId xmlns:a16="http://schemas.microsoft.com/office/drawing/2014/main" id="{7A0375CA-227F-A49D-E41C-6ABD3F32803A}"/>
              </a:ext>
            </a:extLst>
          </p:cNvPr>
          <p:cNvPicPr>
            <a:picLocks noChangeAspect="1"/>
          </p:cNvPicPr>
          <p:nvPr/>
        </p:nvPicPr>
        <p:blipFill>
          <a:blip r:embed="rId2"/>
          <a:stretch>
            <a:fillRect/>
          </a:stretch>
        </p:blipFill>
        <p:spPr>
          <a:xfrm>
            <a:off x="11463688" y="147159"/>
            <a:ext cx="565721" cy="556051"/>
          </a:xfrm>
          <a:prstGeom prst="rect">
            <a:avLst/>
          </a:prstGeom>
        </p:spPr>
      </p:pic>
    </p:spTree>
    <p:extLst>
      <p:ext uri="{BB962C8B-B14F-4D97-AF65-F5344CB8AC3E}">
        <p14:creationId xmlns:p14="http://schemas.microsoft.com/office/powerpoint/2010/main" val="422334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20DDCE1-F81B-15B4-256F-3C36547E6D75}"/>
              </a:ext>
            </a:extLst>
          </p:cNvPr>
          <p:cNvGraphicFramePr>
            <a:graphicFrameLocks noGrp="1"/>
          </p:cNvGraphicFramePr>
          <p:nvPr>
            <p:extLst>
              <p:ext uri="{D42A27DB-BD31-4B8C-83A1-F6EECF244321}">
                <p14:modId xmlns:p14="http://schemas.microsoft.com/office/powerpoint/2010/main" val="163684663"/>
              </p:ext>
            </p:extLst>
          </p:nvPr>
        </p:nvGraphicFramePr>
        <p:xfrm>
          <a:off x="496863" y="1278960"/>
          <a:ext cx="11407269" cy="5299645"/>
        </p:xfrm>
        <a:graphic>
          <a:graphicData uri="http://schemas.openxmlformats.org/drawingml/2006/table">
            <a:tbl>
              <a:tblPr>
                <a:tableStyleId>{5C22544A-7EE6-4342-B048-85BDC9FD1C3A}</a:tableStyleId>
              </a:tblPr>
              <a:tblGrid>
                <a:gridCol w="1450470">
                  <a:extLst>
                    <a:ext uri="{9D8B030D-6E8A-4147-A177-3AD203B41FA5}">
                      <a16:colId xmlns:a16="http://schemas.microsoft.com/office/drawing/2014/main" val="2489924894"/>
                    </a:ext>
                  </a:extLst>
                </a:gridCol>
                <a:gridCol w="2951926">
                  <a:extLst>
                    <a:ext uri="{9D8B030D-6E8A-4147-A177-3AD203B41FA5}">
                      <a16:colId xmlns:a16="http://schemas.microsoft.com/office/drawing/2014/main" val="2762586815"/>
                    </a:ext>
                  </a:extLst>
                </a:gridCol>
                <a:gridCol w="3195587">
                  <a:extLst>
                    <a:ext uri="{9D8B030D-6E8A-4147-A177-3AD203B41FA5}">
                      <a16:colId xmlns:a16="http://schemas.microsoft.com/office/drawing/2014/main" val="4030119701"/>
                    </a:ext>
                  </a:extLst>
                </a:gridCol>
                <a:gridCol w="3809286">
                  <a:extLst>
                    <a:ext uri="{9D8B030D-6E8A-4147-A177-3AD203B41FA5}">
                      <a16:colId xmlns:a16="http://schemas.microsoft.com/office/drawing/2014/main" val="174014180"/>
                    </a:ext>
                  </a:extLst>
                </a:gridCol>
              </a:tblGrid>
              <a:tr h="576328">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9355" marB="9355" anchor="ctr"/>
                </a:tc>
                <a:tc>
                  <a:txBody>
                    <a:bodyPr/>
                    <a:lstStyle/>
                    <a:p>
                      <a:pPr algn="ctr" fontAlgn="ctr"/>
                      <a:r>
                        <a:rPr lang="sv-SE" sz="1400" b="1" u="none" strike="noStrike" dirty="0">
                          <a:effectLst/>
                          <a:latin typeface="Proxima Nova" panose="02000506030000020004"/>
                        </a:rPr>
                        <a:t>Rörelsepaus i undervisningen</a:t>
                      </a:r>
                      <a:endParaRPr lang="sv-SE" sz="1400" b="1" i="0" u="none" strike="noStrike" dirty="0">
                        <a:solidFill>
                          <a:srgbClr val="000000"/>
                        </a:solidFill>
                        <a:effectLst/>
                        <a:latin typeface="Proxima Nova" panose="02000506030000020004"/>
                      </a:endParaRPr>
                    </a:p>
                  </a:txBody>
                  <a:tcPr marL="4677" marR="4677" marT="4677" marB="0" anchor="ctr"/>
                </a:tc>
                <a:tc>
                  <a:txBody>
                    <a:bodyPr/>
                    <a:lstStyle/>
                    <a:p>
                      <a:pPr algn="ctr" fontAlgn="ctr"/>
                      <a:r>
                        <a:rPr lang="sv-SE" sz="1400" b="1" u="none" strike="noStrike" dirty="0">
                          <a:effectLst/>
                          <a:latin typeface="Proxima Nova" panose="02000506030000020004"/>
                        </a:rPr>
                        <a:t>Rastaktiviteter </a:t>
                      </a:r>
                      <a:endParaRPr lang="sv-SE" sz="1400" b="1" i="0" u="none" strike="noStrike" dirty="0">
                        <a:solidFill>
                          <a:srgbClr val="000000"/>
                        </a:solidFill>
                        <a:effectLst/>
                        <a:latin typeface="Proxima Nova" panose="02000506030000020004"/>
                      </a:endParaRPr>
                    </a:p>
                  </a:txBody>
                  <a:tcPr marL="4677" marR="4677" marT="467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1" u="none" strike="noStrike" dirty="0">
                          <a:effectLst/>
                          <a:latin typeface="Proxima Nova" panose="02000506030000020004"/>
                        </a:rPr>
                        <a:t>Notering </a:t>
                      </a:r>
                    </a:p>
                    <a:p>
                      <a:pPr marL="0" marR="0" lvl="0" indent="0" algn="ctr" defTabSz="914400" rtl="0" eaLnBrk="1" fontAlgn="b" latinLnBrk="0" hangingPunct="1">
                        <a:lnSpc>
                          <a:spcPct val="100000"/>
                        </a:lnSpc>
                        <a:spcBef>
                          <a:spcPts val="0"/>
                        </a:spcBef>
                        <a:spcAft>
                          <a:spcPts val="0"/>
                        </a:spcAft>
                        <a:buClrTx/>
                        <a:buSzTx/>
                        <a:buFontTx/>
                        <a:buNone/>
                        <a:tabLst/>
                        <a:defRPr/>
                      </a:pPr>
                      <a:endParaRPr lang="sv-SE" sz="1400" b="1" i="0" u="none" strike="noStrike" dirty="0">
                        <a:solidFill>
                          <a:srgbClr val="000000"/>
                        </a:solidFill>
                        <a:effectLst/>
                        <a:latin typeface="Proxima Nova" panose="02000506030000020004"/>
                      </a:endParaRPr>
                    </a:p>
                  </a:txBody>
                  <a:tcPr marL="4677" marR="4677" marT="4677" marB="0" anchor="b"/>
                </a:tc>
                <a:extLst>
                  <a:ext uri="{0D108BD9-81ED-4DB2-BD59-A6C34878D82A}">
                    <a16:rowId xmlns:a16="http://schemas.microsoft.com/office/drawing/2014/main" val="1259986480"/>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779446271"/>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71489871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8004558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21552653"/>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95800845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08789247"/>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1101003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23902060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540060630"/>
                  </a:ext>
                </a:extLst>
              </a:tr>
              <a:tr h="307516">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023533034"/>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694811577"/>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337496758"/>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653733385"/>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a:effectLst/>
                          <a:latin typeface="Proxima Nova" panose="02000506030000020004"/>
                        </a:rPr>
                        <a:t> </a:t>
                      </a:r>
                      <a:endParaRPr lang="sv-SE" sz="700" b="0" i="0" u="none" strike="noStrike">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42273749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2213230313"/>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790194810"/>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algn="l" fontAlgn="ct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3782418252"/>
                  </a:ext>
                </a:extLst>
              </a:tr>
              <a:tr h="259753">
                <a:tc>
                  <a:txBody>
                    <a:bodyPr/>
                    <a:lstStyle/>
                    <a:p>
                      <a:pPr algn="ctr" fontAlgn="ctr"/>
                      <a:r>
                        <a:rPr lang="sv-SE" sz="1400" u="none" strike="noStrike" dirty="0">
                          <a:effectLst/>
                          <a:latin typeface="Proxima Nova" panose="02000506030000020004"/>
                        </a:rPr>
                        <a:t>v. </a:t>
                      </a:r>
                      <a:endParaRPr lang="sv-SE" sz="1400" b="0" i="0" u="none" strike="noStrike" dirty="0">
                        <a:solidFill>
                          <a:srgbClr val="000000"/>
                        </a:solidFill>
                        <a:effectLst/>
                        <a:latin typeface="Proxima Nova" panose="02000506030000020004"/>
                      </a:endParaRPr>
                    </a:p>
                  </a:txBody>
                  <a:tcPr marL="4677" marR="4677" marT="4677" marB="0" anchor="ctr"/>
                </a:tc>
                <a:tc>
                  <a:txBody>
                    <a:bodyPr/>
                    <a:lstStyle/>
                    <a:p>
                      <a:pPr algn="l" fontAlgn="ctr"/>
                      <a:endParaRPr lang="sv-SE" sz="1400" b="0" i="0" u="none" strike="noStrike" dirty="0">
                        <a:solidFill>
                          <a:schemeClr val="tx1"/>
                        </a:solidFill>
                        <a:effectLst/>
                        <a:latin typeface="Proxima Nova" panose="02000506030000020004"/>
                      </a:endParaRPr>
                    </a:p>
                  </a:txBody>
                  <a:tcPr marL="4677" marR="4677" marT="467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1400" b="0" i="0" u="none" strike="noStrike" kern="1200" dirty="0">
                        <a:solidFill>
                          <a:srgbClr val="000000"/>
                        </a:solidFill>
                        <a:effectLst/>
                        <a:latin typeface="Proxima Nova" panose="02000506030000020004"/>
                        <a:ea typeface="+mn-ea"/>
                        <a:cs typeface="+mn-cs"/>
                      </a:endParaRPr>
                    </a:p>
                  </a:txBody>
                  <a:tcPr marL="4677" marR="4677" marT="4677" marB="0" anchor="ctr"/>
                </a:tc>
                <a:tc>
                  <a:txBody>
                    <a:bodyPr/>
                    <a:lstStyle/>
                    <a:p>
                      <a:pPr algn="l" fontAlgn="ctr"/>
                      <a:r>
                        <a:rPr lang="sv-SE" sz="700" u="none" strike="noStrike" dirty="0">
                          <a:effectLst/>
                          <a:latin typeface="Proxima Nova" panose="02000506030000020004"/>
                        </a:rPr>
                        <a:t> </a:t>
                      </a:r>
                      <a:endParaRPr lang="sv-SE" sz="700" b="0" i="0" u="none" strike="noStrike" dirty="0">
                        <a:solidFill>
                          <a:srgbClr val="000000"/>
                        </a:solidFill>
                        <a:effectLst/>
                        <a:latin typeface="Proxima Nova" panose="02000506030000020004"/>
                      </a:endParaRPr>
                    </a:p>
                  </a:txBody>
                  <a:tcPr marL="4677" marR="4677" marT="4677" marB="0" anchor="ctr"/>
                </a:tc>
                <a:extLst>
                  <a:ext uri="{0D108BD9-81ED-4DB2-BD59-A6C34878D82A}">
                    <a16:rowId xmlns:a16="http://schemas.microsoft.com/office/drawing/2014/main" val="1126771071"/>
                  </a:ext>
                </a:extLst>
              </a:tr>
            </a:tbl>
          </a:graphicData>
        </a:graphic>
      </p:graphicFrame>
      <p:sp>
        <p:nvSpPr>
          <p:cNvPr id="4" name="textruta 3">
            <a:extLst>
              <a:ext uri="{FF2B5EF4-FFF2-40B4-BE49-F238E27FC236}">
                <a16:creationId xmlns:a16="http://schemas.microsoft.com/office/drawing/2014/main" id="{F7ACFC60-1C86-5C19-5E9A-4DC10C6E97F4}"/>
              </a:ext>
            </a:extLst>
          </p:cNvPr>
          <p:cNvSpPr txBox="1"/>
          <p:nvPr/>
        </p:nvSpPr>
        <p:spPr>
          <a:xfrm>
            <a:off x="3670125" y="469738"/>
            <a:ext cx="4851750" cy="584775"/>
          </a:xfrm>
          <a:prstGeom prst="rect">
            <a:avLst/>
          </a:prstGeom>
          <a:noFill/>
        </p:spPr>
        <p:txBody>
          <a:bodyPr wrap="square" rtlCol="0">
            <a:spAutoFit/>
          </a:bodyPr>
          <a:lstStyle/>
          <a:p>
            <a:pPr algn="ctr"/>
            <a:r>
              <a:rPr lang="sv-SE" sz="3200" dirty="0">
                <a:latin typeface="Proxima Nova Black" panose="02000506030000020004" pitchFamily="50" charset="0"/>
              </a:rPr>
              <a:t>TERMINSPLANERING</a:t>
            </a:r>
          </a:p>
        </p:txBody>
      </p:sp>
      <p:pic>
        <p:nvPicPr>
          <p:cNvPr id="2" name="Bildobjekt 1">
            <a:extLst>
              <a:ext uri="{FF2B5EF4-FFF2-40B4-BE49-F238E27FC236}">
                <a16:creationId xmlns:a16="http://schemas.microsoft.com/office/drawing/2014/main" id="{D730BAD1-3F33-2875-C41F-1F90C1356188}"/>
              </a:ext>
            </a:extLst>
          </p:cNvPr>
          <p:cNvPicPr>
            <a:picLocks noChangeAspect="1"/>
          </p:cNvPicPr>
          <p:nvPr/>
        </p:nvPicPr>
        <p:blipFill>
          <a:blip r:embed="rId2"/>
          <a:stretch>
            <a:fillRect/>
          </a:stretch>
        </p:blipFill>
        <p:spPr>
          <a:xfrm>
            <a:off x="11463688" y="147159"/>
            <a:ext cx="565721" cy="556051"/>
          </a:xfrm>
          <a:prstGeom prst="rect">
            <a:avLst/>
          </a:prstGeom>
        </p:spPr>
      </p:pic>
    </p:spTree>
    <p:extLst>
      <p:ext uri="{BB962C8B-B14F-4D97-AF65-F5344CB8AC3E}">
        <p14:creationId xmlns:p14="http://schemas.microsoft.com/office/powerpoint/2010/main" val="831535784"/>
      </p:ext>
    </p:extLst>
  </p:cSld>
  <p:clrMapOvr>
    <a:masterClrMapping/>
  </p:clrMapOvr>
</p:sld>
</file>

<file path=ppt/theme/theme1.xml><?xml version="1.0" encoding="utf-8"?>
<a:theme xmlns:a="http://schemas.openxmlformats.org/drawingml/2006/main" name="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U Idrottsutbildarna.potx" id="{3D14EA36-11BA-40FD-AE2E-10DE2E666B3D}" vid="{9FCF2934-8BCD-43A3-B33A-96F338B824C5}"/>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6c9879-2862-43e0-8e0a-417af8de1d20">
      <Terms xmlns="http://schemas.microsoft.com/office/infopath/2007/PartnerControls"/>
    </lcf76f155ced4ddcb4097134ff3c332f>
    <TaxCatchAll xmlns="797ac15f-8fdd-4b33-b154-2b19a416e5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411E8AC0AD1ED43BF9E036B22F386F1" ma:contentTypeVersion="13" ma:contentTypeDescription="Skapa ett nytt dokument." ma:contentTypeScope="" ma:versionID="07ad55cb511c8b70a01504b2ff0fe066">
  <xsd:schema xmlns:xsd="http://www.w3.org/2001/XMLSchema" xmlns:xs="http://www.w3.org/2001/XMLSchema" xmlns:p="http://schemas.microsoft.com/office/2006/metadata/properties" xmlns:ns2="686c9879-2862-43e0-8e0a-417af8de1d20" xmlns:ns3="797ac15f-8fdd-4b33-b154-2b19a416e58a" targetNamespace="http://schemas.microsoft.com/office/2006/metadata/properties" ma:root="true" ma:fieldsID="cf6e6414c01f8ccad2df56bb188fefd9" ns2:_="" ns3:_="">
    <xsd:import namespace="686c9879-2862-43e0-8e0a-417af8de1d20"/>
    <xsd:import namespace="797ac15f-8fdd-4b33-b154-2b19a416e5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c9879-2862-43e0-8e0a-417af8de1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7ac15f-8fdd-4b33-b154-2b19a416e58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5c3ce66-a791-45f6-ba8b-f5d974402fec}" ma:internalName="TaxCatchAll" ma:showField="CatchAllData" ma:web="797ac15f-8fdd-4b33-b154-2b19a416e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CA9C4-C73B-4025-941F-197111DF9501}">
  <ds:schemaRefs>
    <ds:schemaRef ds:uri="http://schemas.microsoft.com/sharepoint/v3/contenttype/forms"/>
  </ds:schemaRefs>
</ds:datastoreItem>
</file>

<file path=customXml/itemProps2.xml><?xml version="1.0" encoding="utf-8"?>
<ds:datastoreItem xmlns:ds="http://schemas.openxmlformats.org/officeDocument/2006/customXml" ds:itemID="{F27B62A7-0C54-4E71-9ECB-7310A111A1E6}">
  <ds:schemaRefs>
    <ds:schemaRef ds:uri="72ae2398-64e7-4872-bb0f-29902b106ec2"/>
    <ds:schemaRef ds:uri="e59e3fc0-1c6c-4666-a032-0bda12bce0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86c9879-2862-43e0-8e0a-417af8de1d20"/>
    <ds:schemaRef ds:uri="797ac15f-8fdd-4b33-b154-2b19a416e58a"/>
  </ds:schemaRefs>
</ds:datastoreItem>
</file>

<file path=customXml/itemProps3.xml><?xml version="1.0" encoding="utf-8"?>
<ds:datastoreItem xmlns:ds="http://schemas.openxmlformats.org/officeDocument/2006/customXml" ds:itemID="{AFC282FD-2F91-4A78-97F1-1F77FDD3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c9879-2862-43e0-8e0a-417af8de1d20"/>
    <ds:schemaRef ds:uri="797ac15f-8fdd-4b33-b154-2b19a416e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SISU Idrottsutbildarna[3]</Template>
  <TotalTime>48615</TotalTime>
  <Words>685</Words>
  <Application>Microsoft Office PowerPoint</Application>
  <PresentationFormat>Bredbild</PresentationFormat>
  <Paragraphs>144</Paragraphs>
  <Slides>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Arial</vt:lpstr>
      <vt:lpstr>Arial Black</vt:lpstr>
      <vt:lpstr>Calibri</vt:lpstr>
      <vt:lpstr>Proxima Nova</vt:lpstr>
      <vt:lpstr>Proxima Nova Black</vt:lpstr>
      <vt:lpstr>SISU</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Alida Andersson</dc:creator>
  <cp:keywords>class='Open'</cp:keywords>
  <cp:lastModifiedBy>Daniel Johansson (RF-SISU Gotland)</cp:lastModifiedBy>
  <cp:revision>204</cp:revision>
  <dcterms:created xsi:type="dcterms:W3CDTF">2021-03-08T10:15:00Z</dcterms:created>
  <dcterms:modified xsi:type="dcterms:W3CDTF">2024-04-24T09:41:26Z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0x010100B411E8AC0AD1ED43BF9E036B22F386F1</vt:lpwstr>
  </property>
</Properties>
</file>